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48" r:id="rId2"/>
  </p:sldMasterIdLst>
  <p:notesMasterIdLst>
    <p:notesMasterId r:id="rId27"/>
  </p:notesMasterIdLst>
  <p:sldIdLst>
    <p:sldId id="256" r:id="rId3"/>
    <p:sldId id="257" r:id="rId4"/>
    <p:sldId id="275" r:id="rId5"/>
    <p:sldId id="262" r:id="rId6"/>
    <p:sldId id="263" r:id="rId7"/>
    <p:sldId id="264" r:id="rId8"/>
    <p:sldId id="265" r:id="rId9"/>
    <p:sldId id="267" r:id="rId10"/>
    <p:sldId id="276" r:id="rId11"/>
    <p:sldId id="266" r:id="rId12"/>
    <p:sldId id="268" r:id="rId13"/>
    <p:sldId id="269" r:id="rId14"/>
    <p:sldId id="271" r:id="rId15"/>
    <p:sldId id="272" r:id="rId16"/>
    <p:sldId id="270" r:id="rId17"/>
    <p:sldId id="277" r:id="rId18"/>
    <p:sldId id="278" r:id="rId19"/>
    <p:sldId id="273" r:id="rId20"/>
    <p:sldId id="280" r:id="rId21"/>
    <p:sldId id="282" r:id="rId22"/>
    <p:sldId id="283" r:id="rId23"/>
    <p:sldId id="281" r:id="rId24"/>
    <p:sldId id="274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732A4-6191-46DA-80F9-579BA9AC95AB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0020A-9588-4FDF-A391-8749E7B1A4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11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0020A-9588-4FDF-A391-8749E7B1A41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68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8C0FB-2EF5-4B1C-8B6C-DD71E1D409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D0C46-4BC3-4871-97E9-709E5E81E89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3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B3CEC-3FE8-4601-88B3-0D8935E532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1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5CB88-DAC2-4925-AF97-FC0A9D89013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D18DA-8842-40A7-83E0-F240ACD1E62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6F071-77B0-405E-8B23-8E3FDCB78A4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B2AD8-5C37-4327-B66C-255EA16CBD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C8A2D-C14C-4B84-BDB2-9ACC5562B7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FF35F-CABA-4CC1-AB62-9F72661517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C490B-A903-45F4-8599-7475FE24BAF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E37B-89E3-441A-8CDB-431318C5292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1BEAD5-91BE-4AF4-AE62-7D3BE952820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8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ou_kolobok1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928992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/>
            <a:endParaRPr lang="ru-RU" b="1" dirty="0" smtClean="0">
              <a:latin typeface="Trebuchet MS"/>
              <a:ea typeface="Calibri"/>
            </a:endParaRPr>
          </a:p>
          <a:p>
            <a:pPr lvl="0" indent="228600" algn="ctr"/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lang="ru-RU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indent="228600" algn="ctr"/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Детский сад «Колобок», г. Петухово, Курганской области, ул. 9 Мая, д. 12, </a:t>
            </a:r>
            <a:endParaRPr lang="ru-RU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тел</a:t>
            </a:r>
            <a:r>
              <a:rPr lang="en-US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8 (35235) 2-40-03, email: </a:t>
            </a:r>
            <a:r>
              <a:rPr lang="en-US" b="1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3"/>
              </a:rPr>
              <a:t>mdou_kolobok1@mail.ru</a:t>
            </a:r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00CC"/>
                </a:solidFill>
                <a:latin typeface="Trebuchet MS"/>
              </a:rPr>
              <a:t>                 </a:t>
            </a:r>
            <a:endParaRPr lang="ru-RU" sz="2000" b="1" dirty="0">
              <a:latin typeface="Trebuchet MS"/>
            </a:endParaRP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Конкурс: «Слайд мастерство»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Номинация: Слайд – лекция»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Занятие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«Что мы знаем о зубах »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4509119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воспитатель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  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Николаевна Щербакова</a:t>
            </a:r>
          </a:p>
        </p:txBody>
      </p:sp>
    </p:spTree>
    <p:extLst>
      <p:ext uri="{BB962C8B-B14F-4D97-AF65-F5344CB8AC3E}">
        <p14:creationId xmlns:p14="http://schemas.microsoft.com/office/powerpoint/2010/main" val="35221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928992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поверхности зуба микробы проникают в десну и вызывают воспаление. И тогда: 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444444"/>
                </a:solidFill>
                <a:latin typeface="Helvetica"/>
                <a:ea typeface="Times New Roman"/>
              </a:rPr>
              <a:t/>
            </a:r>
            <a:br>
              <a:rPr lang="ru-RU" dirty="0">
                <a:solidFill>
                  <a:srgbClr val="444444"/>
                </a:solidFill>
                <a:latin typeface="Helvetica"/>
                <a:ea typeface="Times New Roman"/>
              </a:rPr>
            </a:br>
            <a:endParaRPr lang="ru-RU" dirty="0"/>
          </a:p>
        </p:txBody>
      </p:sp>
      <p:pic>
        <p:nvPicPr>
          <p:cNvPr id="10244" name="Picture 4" descr="http://boleznet.ru/uploads/posts/2015/1/image-1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37" y="1412776"/>
            <a:ext cx="701357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5413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Ой-ой-ой! Больно!!!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boombob.ru/img/picture/Aug/29/3fcdeb8a74073ef5948b37cd8f830353/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846004"/>
            <a:ext cx="6371084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4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делать, что бы зубы не болели? </a:t>
            </a:r>
            <a:endParaRPr lang="ru-RU" sz="24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Обязательно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чистить зубы два раза в день - утром и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вечером,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меньше 3 минут! 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thumbs.dreamstime.com/z/girl-brushing-teeth-2554134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1484784"/>
            <a:ext cx="30963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640960" cy="478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этого тебе нужна зубная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паста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зубная щетка. Посмотри, какие бывают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виды зубных пасты: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-противовоспалительные;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-против кариозные;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солевые;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отбеливающие;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-пасты для чувствительных зубов;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-пасты, содержащие ферменты и биологически – активные добавки.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444444"/>
                </a:solidFill>
                <a:latin typeface="Helvetica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444444"/>
                </a:solidFill>
                <a:latin typeface="Helvetica"/>
                <a:ea typeface="Times New Roman"/>
              </a:rPr>
              <a:t/>
            </a:r>
            <a:br>
              <a:rPr lang="ru-RU" dirty="0">
                <a:solidFill>
                  <a:srgbClr val="444444"/>
                </a:solidFill>
                <a:latin typeface="Helvetica"/>
                <a:ea typeface="Times New Roman"/>
              </a:rPr>
            </a:br>
            <a:endParaRPr lang="ru-RU" dirty="0"/>
          </a:p>
        </p:txBody>
      </p:sp>
      <p:pic>
        <p:nvPicPr>
          <p:cNvPr id="13314" name="Picture 2" descr="http://www.dentideal.ru/uploads/test_toothpa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6135014" cy="2740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1"/>
            <a:ext cx="8424936" cy="218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важно это делать правильно Зубная щетка должна двигаться по зубу сверху вниз Не забывай очищать внутреннюю часть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зуба.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Обязательно очищай пространство между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зубами.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Аккуратно вычисти задние (коренные) зубы. И пройдись несколько раз щеткой по верхней стороне коренных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зубов.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2292" name="Picture 4" descr="http://www.sinifogretmeniyiz.biz/dosyalar/pano/hatirlatama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204863"/>
            <a:ext cx="5685454" cy="3392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0112" y="2708920"/>
            <a:ext cx="331236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Чищу зубы, чищу зубы</a:t>
            </a:r>
          </a:p>
          <a:p>
            <a:pPr lvl="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снаружи, и внутри.</a:t>
            </a:r>
          </a:p>
          <a:p>
            <a:pPr lvl="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болели, не темнели,</a:t>
            </a:r>
          </a:p>
          <a:p>
            <a:pPr lvl="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желтели чтоб они.</a:t>
            </a:r>
          </a:p>
        </p:txBody>
      </p:sp>
    </p:spTree>
    <p:extLst>
      <p:ext uri="{BB962C8B-B14F-4D97-AF65-F5344CB8AC3E}">
        <p14:creationId xmlns:p14="http://schemas.microsoft.com/office/powerpoint/2010/main" val="14538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Полоскать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рот - после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еды! 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nfogorlo.ru/wp-content/uploads/2015/11/poloskan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0" y="1056928"/>
            <a:ext cx="7560840" cy="403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ковырять в зубах металлическими предметами, для этого есть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деревянные зубочистки или зубная нить! 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operabelno.ru/wp-content/uploads/2016/03/rekomendacii_posle_implantacii_zuba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5168" b="6289"/>
          <a:stretch/>
        </p:blipFill>
        <p:spPr bwMode="auto">
          <a:xfrm>
            <a:off x="1208314" y="1916832"/>
            <a:ext cx="6460030" cy="3722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53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обязательно посещать стоматолога не реже двух раз в год! 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304646.ru/images/site/children/CD771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340768"/>
            <a:ext cx="6177880" cy="468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818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Обычно дети очень боятся зубного врача, но если ты правильно ухаживаешь за зубами, то тебе боятся нечего - ведь у тебя здоровые зубы. 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444444"/>
                </a:solidFill>
                <a:latin typeface="Helvetica"/>
                <a:ea typeface="Times New Roman"/>
                <a:cs typeface="Times New Roman"/>
              </a:rPr>
              <a:t> 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http://lh3.googleusercontent.com/du3TqiThppOipqMzHRTiScPPcQDXhhTjAlp9RnaLvtG_zYS4QxUJCbIb5UGd2AgV=h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61334"/>
            <a:ext cx="7056784" cy="4575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296144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downArrowCallou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5576" y="476672"/>
              <a:ext cx="7344816" cy="1485185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00CC"/>
                  </a:solidFill>
                </a:rPr>
                <a:t>Комплект  молочных зубов включает 20 зубов, а комплект постоянных?</a:t>
              </a:r>
              <a:endParaRPr lang="ru-RU" sz="24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568" y="2060848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32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65160" y="2089988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33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516216" y="3717032"/>
            <a:ext cx="2125177" cy="1872208"/>
            <a:chOff x="3652835" y="3356992"/>
            <a:chExt cx="3151413" cy="2232248"/>
          </a:xfrm>
        </p:grpSpPr>
        <p:sp>
          <p:nvSpPr>
            <p:cNvPr id="17" name="Пятно 1 16"/>
            <p:cNvSpPr/>
            <p:nvPr/>
          </p:nvSpPr>
          <p:spPr>
            <a:xfrm>
              <a:off x="3652835" y="3356992"/>
              <a:ext cx="3151413" cy="2232248"/>
            </a:xfrm>
            <a:prstGeom prst="irregularSeal1">
              <a:avLst/>
            </a:prstGeom>
            <a:solidFill>
              <a:srgbClr val="F5FEA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50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Молодец!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105146" y="3737101"/>
            <a:ext cx="3102617" cy="1836204"/>
            <a:chOff x="3652835" y="3356992"/>
            <a:chExt cx="3473913" cy="2232248"/>
          </a:xfrm>
          <a:solidFill>
            <a:srgbClr val="FFC000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5" y="3356992"/>
              <a:ext cx="3151413" cy="2232248"/>
            </a:xfrm>
            <a:prstGeom prst="irregularSeal1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1110" y="3640125"/>
              <a:ext cx="3305638" cy="1576248"/>
            </a:xfrm>
            <a:prstGeom prst="irregularSeal1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0000"/>
                  </a:solidFill>
                </a:rPr>
                <a:t>Ошибка!</a:t>
              </a:r>
              <a:endParaRPr lang="ru-RU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39552" y="1916832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704" y="1898780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36385"/>
            <a:ext cx="648072" cy="633343"/>
          </a:xfrm>
          <a:prstGeom prst="rect">
            <a:avLst/>
          </a:prstGeom>
        </p:spPr>
      </p:pic>
      <p:pic>
        <p:nvPicPr>
          <p:cNvPr id="1026" name="Picture 2" descr="http://www.funlib.ru/cimg/2014/102006/215965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616" y="3205336"/>
            <a:ext cx="3351543" cy="34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3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northroaddentalcentre.com.au/wp-content/uploads/2016/02/illustration-of-a-family-standing-next-to-a-dentist-sign-600x3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www.northroaddentalcentre.com.au/wp-content/uploads/2016/02/illustration-of-a-family-standing-next-to-a-dentist-sign-600x3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2624268"/>
            <a:ext cx="5723566" cy="332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575" y="548680"/>
            <a:ext cx="8736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познакомить со строением зубов и их значением в жизни нашего организма; изучить правила ухода за зубами и убедить детей в необходимости соблюдения этих правил; воспитывать человека, который умеет заботиться о своём здоровье.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296144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downArrowCallou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5576" y="476672"/>
              <a:ext cx="7344816" cy="825103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00CC"/>
                  </a:solidFill>
                </a:rPr>
                <a:t>Зубная паста 32…..?</a:t>
              </a:r>
              <a:endParaRPr lang="ru-RU" sz="24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568" y="2060848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Колгейт 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65160" y="2089988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Норма 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516216" y="3717032"/>
            <a:ext cx="2125177" cy="1872208"/>
            <a:chOff x="3652835" y="3356992"/>
            <a:chExt cx="3151413" cy="2232248"/>
          </a:xfrm>
        </p:grpSpPr>
        <p:sp>
          <p:nvSpPr>
            <p:cNvPr id="17" name="Пятно 1 16"/>
            <p:cNvSpPr/>
            <p:nvPr/>
          </p:nvSpPr>
          <p:spPr>
            <a:xfrm>
              <a:off x="3652835" y="3356992"/>
              <a:ext cx="3151413" cy="2232248"/>
            </a:xfrm>
            <a:prstGeom prst="irregularSeal1">
              <a:avLst/>
            </a:prstGeom>
            <a:solidFill>
              <a:srgbClr val="F5FEA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50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Молодец!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105146" y="3737101"/>
            <a:ext cx="3102617" cy="1836204"/>
            <a:chOff x="3652835" y="3356992"/>
            <a:chExt cx="3473913" cy="2232248"/>
          </a:xfrm>
          <a:solidFill>
            <a:srgbClr val="FFC000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5" y="3356992"/>
              <a:ext cx="3151413" cy="2232248"/>
            </a:xfrm>
            <a:prstGeom prst="irregularSeal1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1110" y="3640125"/>
              <a:ext cx="3305638" cy="1576248"/>
            </a:xfrm>
            <a:prstGeom prst="irregularSeal1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0000"/>
                  </a:solidFill>
                </a:rPr>
                <a:t>Ошибка!</a:t>
              </a:r>
              <a:endParaRPr lang="ru-RU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39552" y="1916832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1844824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36385"/>
            <a:ext cx="648072" cy="633343"/>
          </a:xfrm>
          <a:prstGeom prst="rect">
            <a:avLst/>
          </a:prstGeom>
        </p:spPr>
      </p:pic>
      <p:pic>
        <p:nvPicPr>
          <p:cNvPr id="2054" name="Picture 6" descr="http://www.clipartfinders.com/clipart/31/dental-hygiene-kids-with-toothbrush-and-toothpaste-stock-vector--3105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674" y="3190532"/>
            <a:ext cx="5012316" cy="3194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8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296144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downArrowCallou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5576" y="476672"/>
              <a:ext cx="7344816" cy="825103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00CC"/>
                  </a:solidFill>
                </a:rPr>
                <a:t>Дом для зубов?</a:t>
              </a:r>
              <a:endParaRPr lang="ru-RU" sz="24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568" y="2060848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Рот  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65160" y="2089988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Десны  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516216" y="3717032"/>
            <a:ext cx="2125177" cy="1872208"/>
            <a:chOff x="3652835" y="3356992"/>
            <a:chExt cx="3151413" cy="2232248"/>
          </a:xfrm>
        </p:grpSpPr>
        <p:sp>
          <p:nvSpPr>
            <p:cNvPr id="17" name="Пятно 1 16"/>
            <p:cNvSpPr/>
            <p:nvPr/>
          </p:nvSpPr>
          <p:spPr>
            <a:xfrm>
              <a:off x="3652835" y="3356992"/>
              <a:ext cx="3151413" cy="2232248"/>
            </a:xfrm>
            <a:prstGeom prst="irregularSeal1">
              <a:avLst/>
            </a:prstGeom>
            <a:solidFill>
              <a:srgbClr val="F5FEA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50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Молодец!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105146" y="3737101"/>
            <a:ext cx="3102617" cy="1836204"/>
            <a:chOff x="3652835" y="3356992"/>
            <a:chExt cx="3473913" cy="2232248"/>
          </a:xfrm>
          <a:solidFill>
            <a:srgbClr val="FFC000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5" y="3356992"/>
              <a:ext cx="3151413" cy="2232248"/>
            </a:xfrm>
            <a:prstGeom prst="irregularSeal1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1110" y="3640125"/>
              <a:ext cx="3305638" cy="1576248"/>
            </a:xfrm>
            <a:prstGeom prst="irregularSeal1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0000"/>
                  </a:solidFill>
                </a:rPr>
                <a:t>Ошибка!</a:t>
              </a:r>
              <a:endParaRPr lang="ru-RU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39552" y="1916832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16832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36385"/>
            <a:ext cx="648072" cy="633343"/>
          </a:xfrm>
          <a:prstGeom prst="rect">
            <a:avLst/>
          </a:prstGeom>
        </p:spPr>
      </p:pic>
      <p:pic>
        <p:nvPicPr>
          <p:cNvPr id="1030" name="Picture 6" descr="http://cekinggita.com/wp-content/uploads/2016/01/1216179267846171547xeolhades_mouth.svg.hi_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8631" y="3415600"/>
            <a:ext cx="4047526" cy="27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8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296144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downArrowCallou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5576" y="476672"/>
              <a:ext cx="7344816" cy="825103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00CC"/>
                  </a:solidFill>
                </a:rPr>
                <a:t>Сколько раз в день надо чистить зубы?</a:t>
              </a:r>
              <a:endParaRPr lang="ru-RU" sz="24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568" y="2060848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2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65160" y="2089988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2D2D8A"/>
                  </a:solidFill>
                </a:rPr>
                <a:t>1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516216" y="3717032"/>
            <a:ext cx="2125177" cy="1872208"/>
            <a:chOff x="3652835" y="3356992"/>
            <a:chExt cx="3151413" cy="2232248"/>
          </a:xfrm>
        </p:grpSpPr>
        <p:sp>
          <p:nvSpPr>
            <p:cNvPr id="17" name="Пятно 1 16"/>
            <p:cNvSpPr/>
            <p:nvPr/>
          </p:nvSpPr>
          <p:spPr>
            <a:xfrm>
              <a:off x="3652835" y="3356992"/>
              <a:ext cx="3151413" cy="2232248"/>
            </a:xfrm>
            <a:prstGeom prst="irregularSeal1">
              <a:avLst/>
            </a:prstGeom>
            <a:solidFill>
              <a:srgbClr val="F5FEA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50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Молодец!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105146" y="3737101"/>
            <a:ext cx="3102617" cy="1836204"/>
            <a:chOff x="3652835" y="3356992"/>
            <a:chExt cx="3473913" cy="2232248"/>
          </a:xfrm>
          <a:solidFill>
            <a:srgbClr val="FFC000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5" y="3356992"/>
              <a:ext cx="3151413" cy="2232248"/>
            </a:xfrm>
            <a:prstGeom prst="irregularSeal1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1110" y="3640125"/>
              <a:ext cx="3305638" cy="1576248"/>
            </a:xfrm>
            <a:prstGeom prst="irregularSeal1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0000"/>
                  </a:solidFill>
                </a:rPr>
                <a:t>Ошибка!</a:t>
              </a:r>
              <a:endParaRPr lang="ru-RU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40704" y="1772816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704" y="1772816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36385"/>
            <a:ext cx="648072" cy="633343"/>
          </a:xfrm>
          <a:prstGeom prst="rect">
            <a:avLst/>
          </a:prstGeom>
        </p:spPr>
      </p:pic>
      <p:pic>
        <p:nvPicPr>
          <p:cNvPr id="2050" name="Picture 2" descr="http://i.privetlogoped.ru/u/75/db7f3c048511e587a3f0889a51771c/-/i_0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966" y="3650327"/>
            <a:ext cx="5183138" cy="2819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0567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«Приобщение дошкольников к здоровому образу жизни» рабочая тетрадь. Методический комплект программы «Детство».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Гуменик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Е.И.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Слисенко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 Санкт – Петербург ДЕТСТВО – ПРЕСС 2016.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67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использованию слайд – лекции</a:t>
            </a:r>
          </a:p>
          <a:p>
            <a:pPr lvl="0"/>
            <a:endParaRPr lang="ru-RU" sz="2800" b="1" dirty="0" smtClean="0">
              <a:solidFill>
                <a:srgbClr val="8C7B7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>
              <a:solidFill>
                <a:srgbClr val="8C7B7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использована для проведения мероприятий,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самостоятельной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занятий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 школе так и в детском саду.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презентации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помогут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самосознание и индивидуальность.  </a:t>
            </a:r>
          </a:p>
          <a:p>
            <a:pPr lvl="0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переходы по щелчку</a:t>
            </a:r>
            <a:endParaRPr lang="ru-RU" sz="2400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393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9289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Первые зубы у детей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молочные, они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начинают прорезываться примерно с четырех месяцев, и к трем годам занимают свои места.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allyslide.com/thumbs/eac7aff1af607841bbd9a9c074612965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5" t="17385" r="23737" b="3578"/>
          <a:stretch/>
        </p:blipFill>
        <p:spPr bwMode="auto">
          <a:xfrm>
            <a:off x="1547664" y="1023612"/>
            <a:ext cx="6217310" cy="583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1829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шесть лет молочные зубы начинают выпадать и заменяться постоянными зубами, большинство которых вырастает к тринадцати годам. Посмотрите, как располагаются ваши зубы в полости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рта.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ovetclub.ru/tim/44bc018c11678d7647adfbedba4d6b0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8922" y="1872973"/>
            <a:ext cx="6683828" cy="458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639045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каких же частей состоит каждый зуб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 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velikol.ru/dostc/%D0%9A%D0%BD%D0%B8%D0%B3%D0%B0+%28%D0%B4%D1%8D%D0%BA%29+%D0%9A%D1%80%D0%B0%D1%81%D0%B8%D0%B2%D0%B0%D1%8F+%D1%83%D0%BB%D1%8B%D0%B1%D0%BA%D0%B0+%D0%BD%D0%B5+%D1%82%D0%BE%D0%BB%D1%8C%D0%BA%D0%BE+%D0%BF%D1%80%D0%B8%D0%B2%D0%BB%D0%B5%D0%BA%D0%B0%D0%B5%D1%82+%D0%B2%D0%BD%D0%B8%D0%BC%D0%B0%D0%BD%D0%B8%D0%B5%2C+%D0%BF%D0%BE%D0%BC%D0%BE%D0%B3%D0%B0%D0%B5%D1%82+%D0%B2+%D0%BE%D0%B1%D1%89%D0%B5%D0%BD%D0%B8%D0%B8%2C+%D0%BD%D0%BE+%D0%B8+%D0%B3%D0%BE%D0%B2%D0%BE%D1%80%D0%B8%D1%82+%D0%BE+%D1%82%D0%BE%D0%BC%2C+%D1%87%D1%82%D0%BE+%D1%83+%D0%B2%D0%B0%D1%81+%D0%B7%D0%B4%D0%BE%D1%80%D0%BE%D0%B2%D1%8B%D0%B5%2C+%D0%BA%D1%80%D0%B5%D0%BF%D0%BA%D0%B8%D0%B5+%D0%B7%D1%83%D0%B1%D1%8Bc/img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2405" y="1268760"/>
            <a:ext cx="6215742" cy="40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6157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вот так выглядел бы зуб в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разрезе.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850" y="764703"/>
            <a:ext cx="5700713" cy="555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039" y="332656"/>
            <a:ext cx="6390456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Самые главные враги зубов – это микробы и вредные бактерии! Они появляются на зубах после еды и очень быстро размножаются и если ты не будешь ухаживать за зубами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то 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огромное количество микробов и бактерий начнут разрушать их и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возникнет – кариес.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444444"/>
                </a:solidFill>
                <a:latin typeface="Helvetica"/>
                <a:ea typeface="Times New Roman"/>
              </a:rPr>
              <a:t/>
            </a:r>
            <a:br>
              <a:rPr lang="ru-RU" sz="2400" dirty="0">
                <a:solidFill>
                  <a:srgbClr val="444444"/>
                </a:solidFill>
                <a:latin typeface="Helvetica"/>
                <a:ea typeface="Times New Roman"/>
              </a:rPr>
            </a:b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495" y="1052736"/>
            <a:ext cx="2006315" cy="2185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ttp://krasnoyarsk.startsmile.ru/upload/iblock/875/shutterstock_10871878113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6346" y="2996952"/>
            <a:ext cx="3369985" cy="338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poznaisebya.com/images/stories/mednews/6c2024af865a91a3d4e075e16346ba8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0" y="3076284"/>
            <a:ext cx="3679711" cy="32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4976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Кариес ( от лат. "</a:t>
            </a:r>
            <a:r>
              <a:rPr lang="ru-RU" sz="2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caries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 – костоеда ) - это процесс, проявляющийся нарушением минерализации и последующим разрушением твердых тканей зуба под воздействием бактерий с образованием полости. Микроорганизмы, "переваривая" углеводы из пищи выделяют молочную кислоту, что способствует разрушению минеральной основы зуба. Далее бактерии проникают в лежащие ниже слои и начинают разрушать их. 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doctorzub.com.ua/uploads/tmce/services/otdelenie-detskoi-stomatologii__klassifikacia-kariesa-u-dete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38613"/>
            <a:ext cx="7632848" cy="3682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1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4624"/>
            <a:ext cx="885698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Огромную роль при возникновении кариеса играет неправильное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питание и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несоблюдение правил гигиены полости рта. 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77889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6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461</TotalTime>
  <Words>628</Words>
  <Application>Microsoft Office PowerPoint</Application>
  <PresentationFormat>Экран (4:3)</PresentationFormat>
  <Paragraphs>78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Открытая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44</cp:revision>
  <dcterms:created xsi:type="dcterms:W3CDTF">2016-12-12T05:27:07Z</dcterms:created>
  <dcterms:modified xsi:type="dcterms:W3CDTF">2016-12-18T11:13:06Z</dcterms:modified>
</cp:coreProperties>
</file>